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948F-D718-4C3F-B40F-7A60FE2F273D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92D01-C092-4DE5-8CDE-6D67C00E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0FB9-BB2F-40A5-8A22-EFA6C8C2E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C5EAB-85AC-431C-966C-B56A60D96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E7B6-711E-4708-B094-3983AA54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22D0-1329-4594-A9ED-31EFE6E33C07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E8406-BD90-4DA8-AE25-92E4F5AC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6A0-12AA-4B54-ADEC-6A545A05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3FD56A-F060-4124-A2BD-1A0F96348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03" y="6039186"/>
            <a:ext cx="1594426" cy="935952"/>
          </a:xfrm>
          <a:prstGeom prst="rect">
            <a:avLst/>
          </a:prstGeom>
        </p:spPr>
      </p:pic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E3C762C3-970A-4DC0-9AB5-A065D2ABA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0" y="6059199"/>
            <a:ext cx="779585" cy="78365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0170691-C459-427F-BE7B-617C045EF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375" y="6070936"/>
            <a:ext cx="888562" cy="9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07BB-F86B-4429-8C8B-99C06012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97D31-8EAA-49D5-BD34-3211969A4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55A77-D98B-4C28-9510-16F4EF7A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C0F0E-2999-4BFD-BC19-C47346A2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65AB-899D-4E1A-97D0-9AC24FF70991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5FB43-9690-409D-A6FC-26FD2838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42587-56EC-4E6D-919C-6E889A73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489E-3892-4875-B858-7373095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E9F00-5BE8-4991-87E2-14E633E54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66363-F616-4E54-B25A-0A55024E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B996-0D38-462B-A379-089EC3997101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AB61-E601-478E-A934-FDB3DA4D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4B975-C449-49E3-B697-5D7831F7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3F1E8-AAD3-4BEA-B6F5-04EC3ACFD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9DB4C-B173-4B14-A368-B2D285E2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2CA6-D5C6-409F-8918-C7965FA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EF4D-C4F9-4A42-80C0-C82928B266D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1751-DEEC-48E4-B42B-768AA096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9EA6-781C-434D-8B77-06E30776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F5DC-54EE-4ADE-9CEF-651563C1E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AF1A3-67BD-4B99-98B7-8E4BD3698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3851C-1DAE-40D7-801D-B76232DC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B8DA-8F85-4BDF-B452-B97F674A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BA1E-FF13-4196-920A-AC671527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148F-1CB0-4F7D-91D0-08262BAF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E9B0A-990A-470E-90C9-CB9F33B2C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9E313-42C1-4851-9656-31CCB313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533D-22AF-4F61-99F9-4E57F3DF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21FF-7152-4173-B840-086E8CBE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B1A9-B0DA-4A43-BCB7-A2C8DC00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90C69-4A91-4252-B6AF-05F41126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2F4F-CAEF-4996-8245-9595DE1E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76097-2BD0-4BD8-B7C3-400AA1FC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B9AE0-1449-41A5-98F0-101DE78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A1CD-0E73-41EA-8BE0-2CDD4FEA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7FFD-593B-420D-81DB-ECC921D8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DF109-D2A0-4031-86F8-B6CD1B97A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4EC94-DC67-45C3-98C8-944871AE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BBDB-BB94-4637-B64F-57B76267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B70B6-CB44-46DE-8D22-E1E80DF2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1CD0-D1B7-4AE1-8A67-3D4D8E8D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7C182-C73D-45F0-8AAD-C76DE16C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7BE73-016F-49C3-8312-D3176754D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56AC1-8695-4817-A430-EF46B2699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2E9EE-4F67-4186-9FAB-2E15DD9AE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743DD-F4B9-4A9F-802F-79A0151D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DE29B-759C-4036-8624-99A8A7C9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21E9E-A8CB-4597-9868-0A042AEA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5A00-704A-4E6D-BE64-FD2FDDFF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6796-8E6F-44AF-BC3D-572D077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6A6E0-FA64-48A1-8F20-0D080389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55F5-58F0-4F0B-931E-38EFD415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0DBC9-9B1E-48E3-99CF-89BEDC33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E8232-AA45-4C3F-8C83-F3B4408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DD424-0D9C-4D2B-8B04-D2120D42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0FB9-BB2F-40A5-8A22-EFA6C8C2E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1" y="136525"/>
            <a:ext cx="7781192" cy="111369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C5EAB-85AC-431C-966C-B56A60D96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1383323"/>
            <a:ext cx="5035061" cy="46558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E7B6-711E-4708-B094-3983AA54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22D0-1329-4594-A9ED-31EFE6E33C07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E8406-BD90-4DA8-AE25-92E4F5AC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6A0-12AA-4B54-ADEC-6A545A05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3FD56A-F060-4124-A2BD-1A0F96348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03" y="6039186"/>
            <a:ext cx="1594426" cy="935952"/>
          </a:xfrm>
          <a:prstGeom prst="rect">
            <a:avLst/>
          </a:prstGeom>
        </p:spPr>
      </p:pic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E3C762C3-970A-4DC0-9AB5-A065D2ABA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0" y="6059199"/>
            <a:ext cx="779585" cy="78365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0170691-C459-427F-BE7B-617C045EF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375" y="6070936"/>
            <a:ext cx="888562" cy="9359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B05B1-2A6D-4505-9D22-58F2396D74A8}"/>
              </a:ext>
            </a:extLst>
          </p:cNvPr>
          <p:cNvCxnSpPr>
            <a:cxnSpLocks/>
          </p:cNvCxnSpPr>
          <p:nvPr userDrawn="1"/>
        </p:nvCxnSpPr>
        <p:spPr>
          <a:xfrm>
            <a:off x="0" y="6059199"/>
            <a:ext cx="12192000" cy="1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0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86CB-8F27-40DD-886E-0FFA2BCD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60C0-BB33-4CD2-ACE2-80A21900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5D76C-E459-4D94-B6A7-5F152D68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7936D-B29B-4134-9C6D-B739B3F7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705EF-345E-4A62-8E92-0988CE3B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EADCD-07F7-4317-9F0B-F5A4DC5D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BB8-D91C-40C8-B74D-8E96C8C7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021E8-7584-4CF9-83CE-139DC21E9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F1A9F-E0CF-4B89-A580-61F41B921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DE0AD-10DF-494E-AAEA-47B83EB7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B0F72-A82D-44A7-8922-246581C8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DDB3C-E6F7-4D18-8256-2707F04A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9CD0-CB38-462E-B6E7-07F647FD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BE81A-165B-4AC2-9C5C-AB5A1B01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C4A57-1411-4047-BB3D-1F3894C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A366-5C7C-466C-893D-F4B1515B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C8CB-3167-4C13-8653-566A8E34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7357C-CEB6-48C4-80E5-1489C6AE3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19903-4DB1-449A-AB20-0A3B32325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83C1-47DC-40CF-915A-AE57BC0A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A554A-00DC-4D28-9227-A5878408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3F705-9DD6-44B6-B3EC-DCECF65A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F8C6-8B13-4BEA-A89E-374D1669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9587-68EC-45E8-815D-4D9A98116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82CA-616B-4666-8EF7-2D034DD4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0AC5-14EC-43D0-B9E9-DFFF802F1E14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36E1D-6FFA-4AAD-8E5F-D48D6D52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9467B-6F7B-4918-8794-44D7DFC2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C93E-AAF1-41A3-8B3E-BB8D6145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37F3-807B-40CF-9816-F2CDC164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50A3-1759-4DD4-890E-7D9B0699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8E7-385A-4E0E-8A40-A944D78D9E4F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8074-473C-4546-A53C-AA40D7E0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71B2-4BE7-44CE-AF9F-363AB3FA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83D1-48C9-49D3-BC7C-C2497BD1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68F5-A79E-4E35-B290-ED8B2246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12F7-3C58-489E-BCD0-88FDDCC2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5CD1F-A378-470E-929B-2A297773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8CF1-5ED5-4AEF-A513-E3EB999A32AB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E73D1-A3ED-4C83-AA2E-B052FA3C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A77CB-9B84-4AE6-A38A-8E660168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A061-8B39-4822-8321-A8310223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671D-7F45-45AC-8092-29A2CBF6C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1BB51-A447-4617-AF6B-A6050B675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A317D-ECA9-49C4-AFEC-81935D4C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E424B-8F32-488F-9F16-A07AF65E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8CBBD-A53A-48F4-9A22-7F1AFEC7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A7E8-5DC4-4214-A092-B50FD7B0BBE3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30B03-E63D-42B1-901E-5E5BAB84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6FEBE-740F-4FA4-8ACE-43CE3CDC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3FB-5EEC-4D24-9645-30920493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4B0E1-C02C-4638-8C1A-A037F32A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B0E3-07A5-489C-904E-3D5717646A8B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AE3B0-E156-4A20-9616-8D614431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58B81-D559-40B6-8342-E05511A3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546CB-382B-4A12-904B-F14F02F5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C89-D2AC-47FA-A7AA-81E18E5D9742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087E5-2D18-4438-86B9-8D9EEB7B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D649C-C689-4A58-92FD-481DF5F6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5ADE-5D51-43DF-854D-87840D9E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F5C0-238A-4367-A514-AD5F03B8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3131D-6881-469D-9B46-632D3CA7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C9E58-AC81-4BED-8113-D3878EFE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E2BB-788D-4FE5-B3A5-4C08801B63CC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DE376-C351-4BA3-BB74-43843A05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D1EF-954B-41A3-8116-EE04CDEA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8E41E-DCD0-42BB-87E9-0B38ADDD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3B149-C3E9-46B0-99F2-ADA8A3016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B834-0B9B-4004-A8D2-A35CD528C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6AC3-91CD-473C-99E6-E53FB96C8844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DB86-A787-464D-8A1A-E66566833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A72E-3DCF-4482-B406-B5AC9C332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C31D-9063-4C50-9FC4-207FC99C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F679B-7473-4407-83A0-7049725E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348C-8CB4-4BCA-AF31-5B00FA5A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CE8A-BC2C-47B3-A44F-DCE0BF16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B7F9-45FA-4457-8DCE-EB953AB7D29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F5F9-1F93-4158-8E38-7DAAC6BBA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2F9A-AC97-4EDB-BFE3-B12D548F0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E73F-4AB6-4D62-AD00-9BD691E1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BFE2-3B61-4FFF-92F1-50596599F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Superfluidity of Neutron Star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D9139-C62B-4ECD-8FF7-35F4BAED2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Quinn White</a:t>
            </a:r>
          </a:p>
          <a:p>
            <a:r>
              <a:rPr lang="en-US" dirty="0"/>
              <a:t>Mentor: Dr. Kevin Schmidt</a:t>
            </a:r>
          </a:p>
          <a:p>
            <a:r>
              <a:rPr lang="en-US" dirty="0"/>
              <a:t>Arizona State University</a:t>
            </a:r>
          </a:p>
          <a:p>
            <a:r>
              <a:rPr lang="en-US" dirty="0"/>
              <a:t>April 17,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1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F49CC0-0CE1-4504-8355-3FDF1489E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65732"/>
            <a:ext cx="7781192" cy="11136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9AC6DD9-D9FA-4EC2-AF1B-30C239CF2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1383323"/>
            <a:ext cx="4828131" cy="46558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Neutron stars are the incredibly dense remains that exist following the collapse of certain large stars.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Current ongoing experimental work being done to investigate their structure (i.e., NASA NICER mission, LIGO/VIRGO).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Superfluid neutron matter proposed to explain observed “glitches” in pulsar rotation rates.</a:t>
            </a:r>
            <a:endParaRPr lang="en-US" dirty="0"/>
          </a:p>
        </p:txBody>
      </p:sp>
      <p:pic>
        <p:nvPicPr>
          <p:cNvPr id="7" name="Picture 6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A5FA30B3-44CE-4A76-9488-2D787B249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7" y="928178"/>
            <a:ext cx="4679584" cy="2632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34EAC4-5F0D-4137-99F8-132C04D25957}"/>
              </a:ext>
            </a:extLst>
          </p:cNvPr>
          <p:cNvSpPr txBox="1"/>
          <p:nvPr/>
        </p:nvSpPr>
        <p:spPr>
          <a:xfrm>
            <a:off x="6603627" y="3711254"/>
            <a:ext cx="384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Artist rendition of a pulsar (nasa.gov)</a:t>
            </a:r>
          </a:p>
        </p:txBody>
      </p:sp>
    </p:spTree>
    <p:extLst>
      <p:ext uri="{BB962C8B-B14F-4D97-AF65-F5344CB8AC3E}">
        <p14:creationId xmlns:p14="http://schemas.microsoft.com/office/powerpoint/2010/main" val="425037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E0C0-FEC4-43BC-9DC5-866ACB52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-58741"/>
            <a:ext cx="7781192" cy="1113692"/>
          </a:xfrm>
        </p:spPr>
        <p:txBody>
          <a:bodyPr/>
          <a:lstStyle/>
          <a:p>
            <a:pPr algn="l"/>
            <a:r>
              <a:rPr lang="en-US" dirty="0"/>
              <a:t>Superfluid Neutron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F5731-F394-4445-9D7D-63C3BFF83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Superfluid neutrons expected in the inner crust and outer core.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 calculations are performed assuming pure neutron matter.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To calculate the superfluid gap ∆ we need to determine the systems ground state energy.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calculate this using quantum Monte Carlo methods.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F846D6A-CEB0-41FE-860F-3D38DF96C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36" y="818814"/>
            <a:ext cx="6461341" cy="4843641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98912A2A-0248-4287-BECB-63FCF35EE59D}"/>
              </a:ext>
            </a:extLst>
          </p:cNvPr>
          <p:cNvSpPr/>
          <p:nvPr/>
        </p:nvSpPr>
        <p:spPr bwMode="auto">
          <a:xfrm rot="14766912">
            <a:off x="8793452" y="1230566"/>
            <a:ext cx="130558" cy="973886"/>
          </a:xfrm>
          <a:prstGeom prst="upArrow">
            <a:avLst>
              <a:gd name="adj1" fmla="val 46141"/>
              <a:gd name="adj2" fmla="val 108505"/>
            </a:avLst>
          </a:prstGeom>
          <a:solidFill>
            <a:srgbClr val="A2214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5301BED8-2D97-4132-A2C4-CAAC86578899}"/>
              </a:ext>
            </a:extLst>
          </p:cNvPr>
          <p:cNvSpPr/>
          <p:nvPr/>
        </p:nvSpPr>
        <p:spPr bwMode="auto">
          <a:xfrm rot="15165184">
            <a:off x="8962131" y="1715285"/>
            <a:ext cx="154014" cy="1148855"/>
          </a:xfrm>
          <a:prstGeom prst="upArrow">
            <a:avLst>
              <a:gd name="adj1" fmla="val 46141"/>
              <a:gd name="adj2" fmla="val 108505"/>
            </a:avLst>
          </a:prstGeom>
          <a:solidFill>
            <a:srgbClr val="A2214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4D23F58-461C-47C9-9671-261D7B381179}"/>
              </a:ext>
            </a:extLst>
          </p:cNvPr>
          <p:cNvSpPr/>
          <p:nvPr/>
        </p:nvSpPr>
        <p:spPr bwMode="auto">
          <a:xfrm rot="16200000">
            <a:off x="8804075" y="2136898"/>
            <a:ext cx="155320" cy="1439088"/>
          </a:xfrm>
          <a:prstGeom prst="upArrow">
            <a:avLst>
              <a:gd name="adj1" fmla="val 46141"/>
              <a:gd name="adj2" fmla="val 108505"/>
            </a:avLst>
          </a:prstGeom>
          <a:solidFill>
            <a:srgbClr val="A2214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69402EF6-44E7-424E-B99C-38D35B2E47A8}"/>
              </a:ext>
            </a:extLst>
          </p:cNvPr>
          <p:cNvSpPr/>
          <p:nvPr/>
        </p:nvSpPr>
        <p:spPr bwMode="auto">
          <a:xfrm rot="19119252">
            <a:off x="8237035" y="2950760"/>
            <a:ext cx="138821" cy="1113310"/>
          </a:xfrm>
          <a:prstGeom prst="upArrow">
            <a:avLst>
              <a:gd name="adj1" fmla="val 46141"/>
              <a:gd name="adj2" fmla="val 108505"/>
            </a:avLst>
          </a:prstGeom>
          <a:solidFill>
            <a:srgbClr val="A2214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D3BA2-7ADE-4F30-8070-E6E3CC520E16}"/>
              </a:ext>
            </a:extLst>
          </p:cNvPr>
          <p:cNvSpPr txBox="1"/>
          <p:nvPr/>
        </p:nvSpPr>
        <p:spPr>
          <a:xfrm>
            <a:off x="9308658" y="1275991"/>
            <a:ext cx="6164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Outer crust: ions, electrons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B60DB-AFC7-4BF8-9447-EBB7D4AE7087}"/>
              </a:ext>
            </a:extLst>
          </p:cNvPr>
          <p:cNvSpPr txBox="1"/>
          <p:nvPr/>
        </p:nvSpPr>
        <p:spPr>
          <a:xfrm>
            <a:off x="9665691" y="1887239"/>
            <a:ext cx="7804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Inner crust: ion lattice, </a:t>
            </a:r>
          </a:p>
          <a:p>
            <a:r>
              <a:rPr lang="en-US" sz="1800"/>
              <a:t>superfluid neutrons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041E6-34B7-4646-A074-5C12FE099A82}"/>
              </a:ext>
            </a:extLst>
          </p:cNvPr>
          <p:cNvSpPr txBox="1"/>
          <p:nvPr/>
        </p:nvSpPr>
        <p:spPr>
          <a:xfrm>
            <a:off x="9601279" y="2635212"/>
            <a:ext cx="3025284" cy="92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Outer core: superfluid neutrons, superconducting protons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24ED0-09B3-439F-A8C1-B0B0CBDE9CA4}"/>
              </a:ext>
            </a:extLst>
          </p:cNvPr>
          <p:cNvSpPr txBox="1"/>
          <p:nvPr/>
        </p:nvSpPr>
        <p:spPr>
          <a:xfrm>
            <a:off x="8726282" y="3853486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Inner core: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B9963A-870F-400A-8A8A-25373F11BA00}"/>
                  </a:ext>
                </a:extLst>
              </p:cNvPr>
              <p:cNvSpPr txBox="1"/>
              <p:nvPr/>
            </p:nvSpPr>
            <p:spPr>
              <a:xfrm>
                <a:off x="7432522" y="3198459"/>
                <a:ext cx="672353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~2</m:t>
                      </m:r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B9963A-870F-400A-8A8A-25373F11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522" y="3198459"/>
                <a:ext cx="672353" cy="302840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1143D0-0DC0-4ADC-BB85-0B6078B887C3}"/>
                  </a:ext>
                </a:extLst>
              </p:cNvPr>
              <p:cNvSpPr txBox="1"/>
              <p:nvPr/>
            </p:nvSpPr>
            <p:spPr>
              <a:xfrm>
                <a:off x="6625698" y="3751844"/>
                <a:ext cx="2286000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1143D0-0DC0-4ADC-BB85-0B6078B8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698" y="3751844"/>
                <a:ext cx="2286000" cy="302840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20D86BC-C73B-4AB1-ABF8-EB71C548383A}"/>
              </a:ext>
            </a:extLst>
          </p:cNvPr>
          <p:cNvSpPr txBox="1"/>
          <p:nvPr/>
        </p:nvSpPr>
        <p:spPr>
          <a:xfrm>
            <a:off x="7149259" y="4762867"/>
            <a:ext cx="341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2: Diagram of neutron star structure (adapted from NICER mission overview).</a:t>
            </a:r>
          </a:p>
        </p:txBody>
      </p:sp>
    </p:spTree>
    <p:extLst>
      <p:ext uri="{BB962C8B-B14F-4D97-AF65-F5344CB8AC3E}">
        <p14:creationId xmlns:p14="http://schemas.microsoft.com/office/powerpoint/2010/main" val="178588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076D-6034-44E1-B354-41D74F88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883" y="88259"/>
            <a:ext cx="7781192" cy="1113692"/>
          </a:xfrm>
        </p:spPr>
        <p:txBody>
          <a:bodyPr/>
          <a:lstStyle/>
          <a:p>
            <a:pPr algn="l"/>
            <a:r>
              <a:rPr lang="en-US" dirty="0"/>
              <a:t>Diffusion Monte Carlo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4BB8EB2-5CB4-4E5A-ADAA-A813123FAA4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80999" y="1383323"/>
                <a:ext cx="10820641" cy="4655863"/>
              </a:xfrm>
            </p:spPr>
            <p:txBody>
              <a:bodyPr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Map the Schr</a:t>
                </a:r>
                <a:r>
                  <a:rPr lang="en-US" sz="2400" dirty="0">
                    <a:latin typeface="+mn-lt"/>
                    <a:cs typeface="Arial" panose="020B0604020202020204" pitchFamily="34" charset="0"/>
                  </a:rPr>
                  <a:t>ödinger equation to a diffusion equation by moving to imaginary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𝑖𝑡</m:t>
                    </m:r>
                  </m:oMath>
                </a14:m>
                <a:r>
                  <a:rPr lang="en-US" sz="2400" dirty="0">
                    <a:latin typeface="+mn-lt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  <a:cs typeface="Arial" panose="020B0604020202020204" pitchFamily="34" charset="0"/>
                </a:endParaRPr>
              </a:p>
              <a:p>
                <a:pPr algn="l"/>
                <a:endParaRPr lang="en-US" dirty="0"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latin typeface="+mn-lt"/>
                    <a:cs typeface="Arial" panose="020B0604020202020204" pitchFamily="34" charset="0"/>
                  </a:rPr>
                  <a:t>imulate the diffusion of particles to obtain our ground state wave function.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cs typeface="Arial" panose="020B0604020202020204" pitchFamily="34" charset="0"/>
                  </a:rPr>
                  <a:t>Wave function allows us to calculate the energy and superfluid gap for a system of N neutrons.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4BB8EB2-5CB4-4E5A-ADAA-A813123FA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80999" y="1383323"/>
                <a:ext cx="10820641" cy="4655863"/>
              </a:xfrm>
              <a:blipFill>
                <a:blip r:embed="rId2"/>
                <a:stretch>
                  <a:fillRect l="-732" t="-1832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9489F82-7AC3-4E2F-B6D1-FB3E9F08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95" y="1959429"/>
            <a:ext cx="6115672" cy="960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D1EF3-92A2-4BD4-A40A-701EF0D23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58" y="4587975"/>
            <a:ext cx="2708644" cy="885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B9B86-1211-4E0B-AF6B-23B5DC65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832" y="4587975"/>
            <a:ext cx="6266752" cy="793922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0F86FF65-0569-419D-8D8C-D2136C7024D3}"/>
              </a:ext>
            </a:extLst>
          </p:cNvPr>
          <p:cNvSpPr/>
          <p:nvPr/>
        </p:nvSpPr>
        <p:spPr bwMode="auto">
          <a:xfrm rot="16200000">
            <a:off x="3496293" y="2106437"/>
            <a:ext cx="174537" cy="146547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468F85F-871C-4374-BFE3-7649E3FA57A8}"/>
              </a:ext>
            </a:extLst>
          </p:cNvPr>
          <p:cNvSpPr/>
          <p:nvPr/>
        </p:nvSpPr>
        <p:spPr bwMode="auto">
          <a:xfrm rot="5400000">
            <a:off x="5199523" y="1637726"/>
            <a:ext cx="209007" cy="956924"/>
          </a:xfrm>
          <a:prstGeom prst="leftBrace">
            <a:avLst>
              <a:gd name="adj1" fmla="val 8333"/>
              <a:gd name="adj2" fmla="val 4818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62BAA-139E-4C3C-99D5-3135FF26F438}"/>
              </a:ext>
            </a:extLst>
          </p:cNvPr>
          <p:cNvSpPr txBox="1"/>
          <p:nvPr/>
        </p:nvSpPr>
        <p:spPr>
          <a:xfrm>
            <a:off x="3176354" y="2881305"/>
            <a:ext cx="6164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0A82C-901A-43EA-80E8-F24916519757}"/>
              </a:ext>
            </a:extLst>
          </p:cNvPr>
          <p:cNvSpPr txBox="1"/>
          <p:nvPr/>
        </p:nvSpPr>
        <p:spPr>
          <a:xfrm>
            <a:off x="4673094" y="1703907"/>
            <a:ext cx="6681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rate</a:t>
            </a:r>
          </a:p>
        </p:txBody>
      </p:sp>
    </p:spTree>
    <p:extLst>
      <p:ext uri="{BB962C8B-B14F-4D97-AF65-F5344CB8AC3E}">
        <p14:creationId xmlns:p14="http://schemas.microsoft.com/office/powerpoint/2010/main" val="135596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4740-93D2-42D0-93F5-6E3B7AB0C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Previous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336B2-4C59-43C3-A442-DEE93E270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BCS calculation overestimates the superfluid gap at higher densities with a max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∆ of roughly 3 MeV.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Previous auxiliary field diffusion Monte Carlo (AFDMC) results predicted a maximum gap of approximately 2.1 MeV.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Recent improvements by collaborators has resulted in a lower value at about 1.75 MeV.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aseline="-25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l"/>
            <a:endParaRPr lang="en-US" sz="2400" baseline="-25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63DCF9-2CFC-426D-80C8-2B7B0DB1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7" y="693370"/>
            <a:ext cx="6003060" cy="4486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C6C35F-A606-4EF2-B151-46372346B957}"/>
                  </a:ext>
                </a:extLst>
              </p:cNvPr>
              <p:cNvSpPr txBox="1"/>
              <p:nvPr/>
            </p:nvSpPr>
            <p:spPr>
              <a:xfrm>
                <a:off x="5931380" y="5167257"/>
                <a:ext cx="555522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Figure 3: </a:t>
                </a:r>
                <a:r>
                  <a:rPr lang="en-US" sz="1600" dirty="0">
                    <a:cs typeface="Arial" panose="020B0604020202020204" pitchFamily="34" charset="0"/>
                  </a:rPr>
                  <a:t>C</a:t>
                </a:r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alculation of the </a:t>
                </a:r>
                <a14:m>
                  <m:oMath xmlns:m="http://schemas.openxmlformats.org/officeDocument/2006/math">
                    <m:r>
                      <a:rPr lang="en-US" sz="1600" b="0" i="0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16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pairing gap </a:t>
                </a:r>
                <a:r>
                  <a:rPr lang="en-US" sz="16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as a function of the Fermi momentum </a:t>
                </a:r>
                <a:r>
                  <a:rPr lang="en-US" sz="1600" b="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k</a:t>
                </a:r>
                <a:r>
                  <a:rPr lang="en-US" sz="1600" baseline="-250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1600" baseline="-25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(</a:t>
                </a:r>
                <a:r>
                  <a:rPr lang="en-US" sz="1600" dirty="0">
                    <a:latin typeface="+mn-lt"/>
                    <a:cs typeface="Times New Roman" panose="02020603050405020304" pitchFamily="18" charset="0"/>
                  </a:rPr>
                  <a:t>Private communication with Stefano Gandolfi, preliminary results, </a:t>
                </a:r>
                <a:r>
                  <a:rPr lang="en-US" sz="1600" dirty="0" err="1">
                    <a:cs typeface="Arial" panose="020B0604020202020204" pitchFamily="34" charset="0"/>
                  </a:rPr>
                  <a:t>Gezerlis</a:t>
                </a:r>
                <a:r>
                  <a:rPr lang="en-US" sz="1600" dirty="0">
                    <a:cs typeface="Arial" panose="020B0604020202020204" pitchFamily="34" charset="0"/>
                  </a:rPr>
                  <a:t> et al., 2008)</a:t>
                </a:r>
                <a:r>
                  <a:rPr lang="en-US" sz="1600" dirty="0">
                    <a:latin typeface="+mn-lt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C6C35F-A606-4EF2-B151-46372346B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80" y="5167257"/>
                <a:ext cx="5555226" cy="1138773"/>
              </a:xfrm>
              <a:prstGeom prst="rect">
                <a:avLst/>
              </a:prstGeom>
              <a:blipFill>
                <a:blip r:embed="rId3"/>
                <a:stretch>
                  <a:fillRect l="-659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0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CD39-5055-4DC7-B3C5-C5A9EA89F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Current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33D8D-DC8A-4DEA-A828-24615C331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" y="1383323"/>
            <a:ext cx="11346817" cy="46558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Accurate trial wave functions should include spin dependent correlations.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Currently working to introduce linear correlations to improve trial wave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sz="2400" dirty="0"/>
              <a:t>inearly correlated trial wave functions will be used in new AFDMC calculations and are expected to improve results at higher densities.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05AA-BE88-4093-A8C0-1D0AFAA7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34" y="2215940"/>
            <a:ext cx="5930141" cy="1213059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3B457AA6-8107-4746-886F-500B03C54469}"/>
              </a:ext>
            </a:extLst>
          </p:cNvPr>
          <p:cNvSpPr/>
          <p:nvPr/>
        </p:nvSpPr>
        <p:spPr bwMode="auto">
          <a:xfrm rot="16200000">
            <a:off x="6335051" y="2539517"/>
            <a:ext cx="307777" cy="2035698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4DC59-3BFE-48D5-B477-3B3C29982B23}"/>
              </a:ext>
            </a:extLst>
          </p:cNvPr>
          <p:cNvSpPr txBox="1"/>
          <p:nvPr/>
        </p:nvSpPr>
        <p:spPr>
          <a:xfrm>
            <a:off x="5601087" y="3690470"/>
            <a:ext cx="177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correlations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91AFC-4034-4BFE-B4CF-911EE9BA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34" y="4082022"/>
            <a:ext cx="6861221" cy="4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31A2-D992-4B03-92CF-2C6BAB3F1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89331"/>
            <a:ext cx="7781192" cy="11136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Acknowledgments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486FA-C0D1-4000-8D83-16AEF27BB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Dr. Kevin Schmidt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NSF LEAP Scholars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NASA Space Grant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00435-A0A0-4526-AF57-E7F74938E682}"/>
              </a:ext>
            </a:extLst>
          </p:cNvPr>
          <p:cNvSpPr txBox="1"/>
          <p:nvPr/>
        </p:nvSpPr>
        <p:spPr>
          <a:xfrm>
            <a:off x="380999" y="3781906"/>
            <a:ext cx="735059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References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[1] </a:t>
            </a:r>
            <a:r>
              <a:rPr lang="en-US" sz="1400" dirty="0">
                <a:effectLst/>
              </a:rPr>
              <a:t>Nicer mission overview. (n.d.). Retrieved February 03, 2021, from https://heasarc.gsfc.nasa.gov/docs/nicer/nicer_about.html</a:t>
            </a:r>
          </a:p>
          <a:p>
            <a:pPr algn="l"/>
            <a:r>
              <a:rPr lang="en-US" sz="1400" dirty="0">
                <a:cs typeface="Times New Roman" panose="02020603050405020304" pitchFamily="18" charset="0"/>
              </a:rPr>
              <a:t>[2] </a:t>
            </a:r>
            <a:r>
              <a:rPr lang="en-US" sz="1400" b="0" i="0" dirty="0" err="1">
                <a:solidFill>
                  <a:srgbClr val="222222"/>
                </a:solidFill>
                <a:effectLst/>
              </a:rPr>
              <a:t>Gezerlis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, A., &amp; Carlson, J. (2008). Strongly paired fermions: Cold atoms and neutron matter. </a:t>
            </a:r>
            <a:r>
              <a:rPr lang="en-US" sz="1400" b="0" i="1" dirty="0">
                <a:solidFill>
                  <a:srgbClr val="222222"/>
                </a:solidFill>
                <a:effectLst/>
              </a:rPr>
              <a:t>Physical Review C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</a:rPr>
              <a:t>77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(3), 032801.</a:t>
            </a:r>
          </a:p>
        </p:txBody>
      </p:sp>
    </p:spTree>
    <p:extLst>
      <p:ext uri="{BB962C8B-B14F-4D97-AF65-F5344CB8AC3E}">
        <p14:creationId xmlns:p14="http://schemas.microsoft.com/office/powerpoint/2010/main" val="416717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0741-4CEA-4DFA-ACFC-4B8816B47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1389" y="1864195"/>
            <a:ext cx="7781192" cy="1144029"/>
          </a:xfrm>
        </p:spPr>
        <p:txBody>
          <a:bodyPr>
            <a:noAutofit/>
          </a:bodyPr>
          <a:lstStyle/>
          <a:p>
            <a:r>
              <a:rPr lang="en-US" sz="80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DF214-A51B-4BB8-A5AB-C41D7A83F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454" y="5583665"/>
            <a:ext cx="5035061" cy="439578"/>
          </a:xfrm>
        </p:spPr>
        <p:txBody>
          <a:bodyPr/>
          <a:lstStyle/>
          <a:p>
            <a:r>
              <a:rPr lang="en-US" dirty="0"/>
              <a:t>Contact: qmwhite@asu.edu</a:t>
            </a:r>
          </a:p>
        </p:txBody>
      </p:sp>
    </p:spTree>
    <p:extLst>
      <p:ext uri="{BB962C8B-B14F-4D97-AF65-F5344CB8AC3E}">
        <p14:creationId xmlns:p14="http://schemas.microsoft.com/office/powerpoint/2010/main" val="428760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470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Custom Design</vt:lpstr>
      <vt:lpstr>Superfluidity of Neutron Star Matter</vt:lpstr>
      <vt:lpstr>Introduction</vt:lpstr>
      <vt:lpstr>Superfluid Neutron Matter</vt:lpstr>
      <vt:lpstr>Diffusion Monte Carlo </vt:lpstr>
      <vt:lpstr>Previous Work</vt:lpstr>
      <vt:lpstr>Current Work</vt:lpstr>
      <vt:lpstr>Acknowledgments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Superfluidity of Neutron Star Matter</dc:title>
  <dc:creator>quinn white</dc:creator>
  <cp:lastModifiedBy>quinn white</cp:lastModifiedBy>
  <cp:revision>37</cp:revision>
  <dcterms:created xsi:type="dcterms:W3CDTF">2021-03-31T19:27:05Z</dcterms:created>
  <dcterms:modified xsi:type="dcterms:W3CDTF">2021-04-02T22:02:49Z</dcterms:modified>
</cp:coreProperties>
</file>